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69" r:id="rId16"/>
    <p:sldId id="270" r:id="rId17"/>
  </p:sldIdLst>
  <p:sldSz cx="18288000" cy="10287000"/>
  <p:notesSz cx="6858000" cy="9144000"/>
  <p:embeddedFontLst>
    <p:embeddedFont>
      <p:font typeface="Anantason UltraExpanded" panose="020B0604020202020204" charset="-34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Gotham" panose="020B0604020202020204" charset="0"/>
      <p:regular r:id="rId23"/>
    </p:embeddedFont>
    <p:embeddedFont>
      <p:font typeface="Gotham Bold" panose="020B0604020202020204" charset="0"/>
      <p:regular r:id="rId24"/>
    </p:embeddedFont>
    <p:embeddedFont>
      <p:font typeface="ITC Avant Garde Gothic Bold" panose="020B0604020202020204" charset="0"/>
      <p:regular r:id="rId25"/>
    </p:embeddedFont>
    <p:embeddedFont>
      <p:font typeface="Montnapha" panose="020B0604020202020204" charset="-34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2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379" autoAdjust="0"/>
  </p:normalViewPr>
  <p:slideViewPr>
    <p:cSldViewPr>
      <p:cViewPr>
        <p:scale>
          <a:sx n="40" d="100"/>
          <a:sy n="40" d="100"/>
        </p:scale>
        <p:origin x="288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5.svg"/><Relationship Id="rId9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sv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sv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sv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19200" y="-2688942"/>
            <a:ext cx="16194984" cy="15664885"/>
            <a:chOff x="0" y="0"/>
            <a:chExt cx="21593311" cy="20886513"/>
          </a:xfrm>
        </p:grpSpPr>
        <p:grpSp>
          <p:nvGrpSpPr>
            <p:cNvPr id="3" name="Group 3"/>
            <p:cNvGrpSpPr/>
            <p:nvPr/>
          </p:nvGrpSpPr>
          <p:grpSpPr>
            <a:xfrm>
              <a:off x="17382" y="2352283"/>
              <a:ext cx="21575929" cy="16181947"/>
              <a:chOff x="0" y="0"/>
              <a:chExt cx="812800" cy="6096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6096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09600">
                    <a:moveTo>
                      <a:pt x="203200" y="0"/>
                    </a:moveTo>
                    <a:lnTo>
                      <a:pt x="609600" y="0"/>
                    </a:lnTo>
                    <a:lnTo>
                      <a:pt x="812800" y="609600"/>
                    </a:lnTo>
                    <a:lnTo>
                      <a:pt x="0" y="609600"/>
                    </a:lnTo>
                    <a:lnTo>
                      <a:pt x="203200" y="0"/>
                    </a:lnTo>
                    <a:close/>
                  </a:path>
                </a:pathLst>
              </a:custGeom>
              <a:blipFill>
                <a:blip r:embed="rId2">
                  <a:alphaModFix amt="47000"/>
                </a:blip>
                <a:stretch>
                  <a:fillRect l="-933" r="-933"/>
                </a:stretch>
              </a:blipFill>
            </p:spPr>
            <p:txBody>
              <a:bodyPr/>
              <a:lstStyle/>
              <a:p>
                <a:endParaRPr lang="pt-BR"/>
              </a:p>
            </p:txBody>
          </p:sp>
        </p:grpSp>
        <p:sp>
          <p:nvSpPr>
            <p:cNvPr id="5" name="Freeform 5"/>
            <p:cNvSpPr/>
            <p:nvPr/>
          </p:nvSpPr>
          <p:spPr>
            <a:xfrm rot="6534661">
              <a:off x="-1912170" y="5730905"/>
              <a:ext cx="18849406" cy="9424703"/>
            </a:xfrm>
            <a:custGeom>
              <a:avLst/>
              <a:gdLst/>
              <a:ahLst/>
              <a:cxnLst/>
              <a:rect l="l" t="t" r="r" b="b"/>
              <a:pathLst>
                <a:path w="18849406" h="9424703">
                  <a:moveTo>
                    <a:pt x="0" y="0"/>
                  </a:moveTo>
                  <a:lnTo>
                    <a:pt x="18849406" y="0"/>
                  </a:lnTo>
                  <a:lnTo>
                    <a:pt x="18849406" y="9424703"/>
                  </a:lnTo>
                  <a:lnTo>
                    <a:pt x="0" y="942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117442" y="5133975"/>
            <a:ext cx="12053116" cy="1857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159"/>
              </a:lnSpc>
            </a:pPr>
            <a:r>
              <a:rPr lang="en-US" sz="12159" b="1" spc="145">
                <a:solidFill>
                  <a:srgbClr val="FFFFFF"/>
                </a:solidFill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ALINHAMENTO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-284476"/>
            <a:ext cx="3117442" cy="3684371"/>
          </a:xfrm>
          <a:custGeom>
            <a:avLst/>
            <a:gdLst/>
            <a:ahLst/>
            <a:cxnLst/>
            <a:rect l="l" t="t" r="r" b="b"/>
            <a:pathLst>
              <a:path w="3684371" h="3684371">
                <a:moveTo>
                  <a:pt x="0" y="0"/>
                </a:moveTo>
                <a:lnTo>
                  <a:pt x="3684371" y="0"/>
                </a:lnTo>
                <a:lnTo>
                  <a:pt x="3684371" y="3684371"/>
                </a:lnTo>
                <a:lnTo>
                  <a:pt x="0" y="36843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 rot="-10800000">
            <a:off x="16481394" y="8321219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1"/>
                </a:lnTo>
                <a:lnTo>
                  <a:pt x="0" y="20991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7464964" y="1028700"/>
            <a:ext cx="3358072" cy="1481749"/>
          </a:xfrm>
          <a:custGeom>
            <a:avLst/>
            <a:gdLst/>
            <a:ahLst/>
            <a:cxnLst/>
            <a:rect l="l" t="t" r="r" b="b"/>
            <a:pathLst>
              <a:path w="3358072" h="1481749">
                <a:moveTo>
                  <a:pt x="0" y="0"/>
                </a:moveTo>
                <a:lnTo>
                  <a:pt x="3358072" y="0"/>
                </a:lnTo>
                <a:lnTo>
                  <a:pt x="3358072" y="1481749"/>
                </a:lnTo>
                <a:lnTo>
                  <a:pt x="0" y="1481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1145132" y="7391870"/>
            <a:ext cx="15997736" cy="92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0"/>
              </a:lnSpc>
              <a:spcBef>
                <a:spcPct val="0"/>
              </a:spcBef>
            </a:pPr>
            <a:r>
              <a:rPr lang="en-US" sz="5442" b="1" spc="272" dirty="0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 2026</a:t>
            </a:r>
            <a:r>
              <a:rPr lang="en-US" sz="5442" b="1" spc="272" dirty="0">
                <a:solidFill>
                  <a:srgbClr val="E73227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26083" y="3190345"/>
            <a:ext cx="8435833" cy="1953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56"/>
              </a:lnSpc>
              <a:spcBef>
                <a:spcPct val="0"/>
              </a:spcBef>
            </a:pPr>
            <a:r>
              <a:rPr lang="en-US" sz="11468">
                <a:solidFill>
                  <a:srgbClr val="FFFFFF"/>
                </a:solidFill>
                <a:latin typeface="Montnapha"/>
                <a:ea typeface="Montnapha"/>
                <a:cs typeface="Montnapha"/>
                <a:sym typeface="Montnapha"/>
              </a:rPr>
              <a:t>REUNIÃO DE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75787" y="9598294"/>
            <a:ext cx="11232917" cy="984965"/>
            <a:chOff x="0" y="0"/>
            <a:chExt cx="2958464" cy="2594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58464" cy="259415"/>
            </a:xfrm>
            <a:custGeom>
              <a:avLst/>
              <a:gdLst/>
              <a:ahLst/>
              <a:cxnLst/>
              <a:rect l="l" t="t" r="r" b="b"/>
              <a:pathLst>
                <a:path w="2958464" h="259415">
                  <a:moveTo>
                    <a:pt x="0" y="0"/>
                  </a:moveTo>
                  <a:lnTo>
                    <a:pt x="2958464" y="0"/>
                  </a:lnTo>
                  <a:lnTo>
                    <a:pt x="2958464" y="259415"/>
                  </a:lnTo>
                  <a:lnTo>
                    <a:pt x="0" y="259415"/>
                  </a:lnTo>
                  <a:close/>
                </a:path>
              </a:pathLst>
            </a:custGeom>
            <a:solidFill>
              <a:srgbClr val="E73227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958464" cy="27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50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3098191" y="-135742"/>
            <a:ext cx="10558527" cy="10558484"/>
            <a:chOff x="0" y="0"/>
            <a:chExt cx="6350025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>
                <a:alphaModFix amt="40000"/>
              </a:blip>
              <a:stretch>
                <a:fillRect l="-24719" r="-2471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Freeform 7"/>
          <p:cNvSpPr/>
          <p:nvPr/>
        </p:nvSpPr>
        <p:spPr>
          <a:xfrm rot="5400000">
            <a:off x="16354258" y="-135742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0"/>
                </a:lnTo>
                <a:lnTo>
                  <a:pt x="0" y="2099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9153525" y="4406070"/>
            <a:ext cx="414328" cy="414328"/>
          </a:xfrm>
          <a:custGeom>
            <a:avLst/>
            <a:gdLst/>
            <a:ahLst/>
            <a:cxnLst/>
            <a:rect l="l" t="t" r="r" b="b"/>
            <a:pathLst>
              <a:path w="414328" h="414328">
                <a:moveTo>
                  <a:pt x="0" y="0"/>
                </a:moveTo>
                <a:lnTo>
                  <a:pt x="414328" y="0"/>
                </a:lnTo>
                <a:lnTo>
                  <a:pt x="414328" y="414328"/>
                </a:lnTo>
                <a:lnTo>
                  <a:pt x="0" y="4143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9144000" y="5591923"/>
            <a:ext cx="414328" cy="414328"/>
          </a:xfrm>
          <a:custGeom>
            <a:avLst/>
            <a:gdLst/>
            <a:ahLst/>
            <a:cxnLst/>
            <a:rect l="l" t="t" r="r" b="b"/>
            <a:pathLst>
              <a:path w="414328" h="414328">
                <a:moveTo>
                  <a:pt x="0" y="0"/>
                </a:moveTo>
                <a:lnTo>
                  <a:pt x="414328" y="0"/>
                </a:lnTo>
                <a:lnTo>
                  <a:pt x="414328" y="414328"/>
                </a:lnTo>
                <a:lnTo>
                  <a:pt x="0" y="4143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9840813" y="5553823"/>
            <a:ext cx="7775252" cy="1365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3"/>
              </a:lnSpc>
            </a:pPr>
            <a:r>
              <a:rPr lang="en-US" sz="2771" spc="69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2. Apresentar reajuste de taxas de arbitragem </a:t>
            </a:r>
          </a:p>
          <a:p>
            <a:pPr marL="0" lvl="0" indent="0" algn="l">
              <a:lnSpc>
                <a:spcPts val="3603"/>
              </a:lnSpc>
              <a:spcBef>
                <a:spcPct val="0"/>
              </a:spcBef>
            </a:pPr>
            <a:endParaRPr lang="en-US" sz="2771" spc="69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9144000" y="6816516"/>
            <a:ext cx="414328" cy="414328"/>
          </a:xfrm>
          <a:custGeom>
            <a:avLst/>
            <a:gdLst/>
            <a:ahLst/>
            <a:cxnLst/>
            <a:rect l="l" t="t" r="r" b="b"/>
            <a:pathLst>
              <a:path w="414328" h="414328">
                <a:moveTo>
                  <a:pt x="0" y="0"/>
                </a:moveTo>
                <a:lnTo>
                  <a:pt x="414328" y="0"/>
                </a:lnTo>
                <a:lnTo>
                  <a:pt x="414328" y="414328"/>
                </a:lnTo>
                <a:lnTo>
                  <a:pt x="0" y="4143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TextBox 12"/>
          <p:cNvSpPr txBox="1"/>
          <p:nvPr/>
        </p:nvSpPr>
        <p:spPr>
          <a:xfrm>
            <a:off x="9831288" y="6778416"/>
            <a:ext cx="7994646" cy="1365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3"/>
              </a:lnSpc>
            </a:pPr>
            <a:r>
              <a:rPr lang="en-US" sz="2771" spc="69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3. Informar inicio Regional AR6 e reuniao de alinhamento </a:t>
            </a:r>
          </a:p>
          <a:p>
            <a:pPr marL="0" lvl="0" indent="0" algn="l">
              <a:lnSpc>
                <a:spcPts val="3603"/>
              </a:lnSpc>
              <a:spcBef>
                <a:spcPct val="0"/>
              </a:spcBef>
            </a:pPr>
            <a:endParaRPr lang="en-US" sz="2771" spc="69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9144000" y="7995583"/>
            <a:ext cx="8395173" cy="418862"/>
            <a:chOff x="0" y="0"/>
            <a:chExt cx="11193564" cy="558482"/>
          </a:xfrm>
        </p:grpSpPr>
        <p:sp>
          <p:nvSpPr>
            <p:cNvPr id="14" name="Freeform 14"/>
            <p:cNvSpPr/>
            <p:nvPr/>
          </p:nvSpPr>
          <p:spPr>
            <a:xfrm>
              <a:off x="0" y="6044"/>
              <a:ext cx="552438" cy="552438"/>
            </a:xfrm>
            <a:custGeom>
              <a:avLst/>
              <a:gdLst/>
              <a:ahLst/>
              <a:cxnLst/>
              <a:rect l="l" t="t" r="r" b="b"/>
              <a:pathLst>
                <a:path w="552438" h="552438">
                  <a:moveTo>
                    <a:pt x="0" y="0"/>
                  </a:moveTo>
                  <a:lnTo>
                    <a:pt x="552438" y="0"/>
                  </a:lnTo>
                  <a:lnTo>
                    <a:pt x="552438" y="552438"/>
                  </a:lnTo>
                  <a:lnTo>
                    <a:pt x="0" y="552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6561" y="-38100"/>
              <a:ext cx="10367003" cy="596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03"/>
                </a:lnSpc>
                <a:spcBef>
                  <a:spcPct val="0"/>
                </a:spcBef>
              </a:pPr>
              <a:r>
                <a:rPr lang="en-US" sz="2771" spc="69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4. Prazos e treinamento registros ;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4045752" y="477976"/>
            <a:ext cx="3358072" cy="1481749"/>
          </a:xfrm>
          <a:custGeom>
            <a:avLst/>
            <a:gdLst/>
            <a:ahLst/>
            <a:cxnLst/>
            <a:rect l="l" t="t" r="r" b="b"/>
            <a:pathLst>
              <a:path w="3358072" h="1481749">
                <a:moveTo>
                  <a:pt x="0" y="0"/>
                </a:moveTo>
                <a:lnTo>
                  <a:pt x="3358072" y="0"/>
                </a:lnTo>
                <a:lnTo>
                  <a:pt x="3358072" y="1481749"/>
                </a:lnTo>
                <a:lnTo>
                  <a:pt x="0" y="1481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7" name="TextBox 17"/>
          <p:cNvSpPr txBox="1"/>
          <p:nvPr/>
        </p:nvSpPr>
        <p:spPr>
          <a:xfrm>
            <a:off x="9550723" y="4366773"/>
            <a:ext cx="7775252" cy="911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8377" lvl="1" indent="-299188" algn="l">
              <a:lnSpc>
                <a:spcPts val="3603"/>
              </a:lnSpc>
              <a:spcBef>
                <a:spcPct val="0"/>
              </a:spcBef>
              <a:buAutoNum type="arabicPeriod"/>
            </a:pPr>
            <a:r>
              <a:rPr lang="en-US" sz="2771" spc="69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Apresentar a proposta de atualização do Regimento de Taxas.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2395562"/>
            <a:ext cx="8218120" cy="1435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307"/>
              </a:lnSpc>
              <a:spcBef>
                <a:spcPct val="0"/>
              </a:spcBef>
            </a:pPr>
            <a:r>
              <a:rPr lang="en-US" sz="9423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Conteúdo</a:t>
            </a:r>
          </a:p>
        </p:txBody>
      </p:sp>
      <p:sp>
        <p:nvSpPr>
          <p:cNvPr id="19" name="Freeform 19"/>
          <p:cNvSpPr/>
          <p:nvPr/>
        </p:nvSpPr>
        <p:spPr>
          <a:xfrm rot="5400000" flipV="1">
            <a:off x="-1049845" y="2707335"/>
            <a:ext cx="11372307" cy="5686154"/>
          </a:xfrm>
          <a:custGeom>
            <a:avLst/>
            <a:gdLst/>
            <a:ahLst/>
            <a:cxnLst/>
            <a:rect l="l" t="t" r="r" b="b"/>
            <a:pathLst>
              <a:path w="11372307" h="5686154">
                <a:moveTo>
                  <a:pt x="0" y="5686153"/>
                </a:moveTo>
                <a:lnTo>
                  <a:pt x="11372307" y="5686153"/>
                </a:lnTo>
                <a:lnTo>
                  <a:pt x="11372307" y="0"/>
                </a:lnTo>
                <a:lnTo>
                  <a:pt x="0" y="0"/>
                </a:lnTo>
                <a:lnTo>
                  <a:pt x="0" y="5686153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588678" y="0"/>
            <a:ext cx="10558527" cy="10558484"/>
            <a:chOff x="0" y="0"/>
            <a:chExt cx="6350025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l="-25046" r="-2504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16354258" y="-135742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0"/>
                </a:lnTo>
                <a:lnTo>
                  <a:pt x="0" y="2099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4800305" y="596516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3" y="0"/>
                </a:lnTo>
                <a:lnTo>
                  <a:pt x="2852033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 rot="5400000" flipV="1">
            <a:off x="586194" y="2707335"/>
            <a:ext cx="11372307" cy="5686154"/>
          </a:xfrm>
          <a:custGeom>
            <a:avLst/>
            <a:gdLst/>
            <a:ahLst/>
            <a:cxnLst/>
            <a:rect l="l" t="t" r="r" b="b"/>
            <a:pathLst>
              <a:path w="11372307" h="5686154">
                <a:moveTo>
                  <a:pt x="0" y="5686153"/>
                </a:moveTo>
                <a:lnTo>
                  <a:pt x="11372308" y="5686153"/>
                </a:lnTo>
                <a:lnTo>
                  <a:pt x="11372308" y="0"/>
                </a:lnTo>
                <a:lnTo>
                  <a:pt x="0" y="0"/>
                </a:lnTo>
                <a:lnTo>
                  <a:pt x="0" y="568615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AutoShape 7"/>
          <p:cNvSpPr/>
          <p:nvPr/>
        </p:nvSpPr>
        <p:spPr>
          <a:xfrm>
            <a:off x="5355600" y="6965050"/>
            <a:ext cx="7228499" cy="0"/>
          </a:xfrm>
          <a:prstGeom prst="line">
            <a:avLst/>
          </a:prstGeom>
          <a:ln w="104775" cap="rnd">
            <a:solidFill>
              <a:srgbClr val="E732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3126347" y="3660689"/>
            <a:ext cx="12035306" cy="296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2"/>
              </a:lnSpc>
            </a:pPr>
            <a:r>
              <a:rPr lang="en-US" sz="9801" b="1">
                <a:solidFill>
                  <a:srgbClr val="E73227"/>
                </a:solidFill>
                <a:latin typeface="Gotham Bold"/>
                <a:ea typeface="Gotham Bold"/>
                <a:cs typeface="Gotham Bold"/>
                <a:sym typeface="Gotham Bold"/>
              </a:rPr>
              <a:t>DEPARTAMENTO</a:t>
            </a:r>
          </a:p>
          <a:p>
            <a:pPr marL="0" lvl="0" indent="0" algn="ctr">
              <a:lnSpc>
                <a:spcPts val="11762"/>
              </a:lnSpc>
              <a:spcBef>
                <a:spcPct val="0"/>
              </a:spcBef>
            </a:pPr>
            <a:r>
              <a:rPr lang="en-US" sz="9801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FINANCEIRO</a:t>
            </a: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6188869" y="0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1"/>
                </a:lnTo>
                <a:lnTo>
                  <a:pt x="0" y="2099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0" y="8208734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2099130" y="2099131"/>
                </a:moveTo>
                <a:lnTo>
                  <a:pt x="0" y="2099131"/>
                </a:lnTo>
                <a:lnTo>
                  <a:pt x="0" y="0"/>
                </a:lnTo>
                <a:lnTo>
                  <a:pt x="2099130" y="0"/>
                </a:lnTo>
                <a:lnTo>
                  <a:pt x="2099130" y="209913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sp>
        <p:nvSpPr>
          <p:cNvPr id="4" name="Freeform 4"/>
          <p:cNvSpPr/>
          <p:nvPr/>
        </p:nvSpPr>
        <p:spPr>
          <a:xfrm>
            <a:off x="626432" y="8608472"/>
            <a:ext cx="2945398" cy="1299657"/>
          </a:xfrm>
          <a:custGeom>
            <a:avLst/>
            <a:gdLst/>
            <a:ahLst/>
            <a:cxnLst/>
            <a:rect l="l" t="t" r="r" b="b"/>
            <a:pathLst>
              <a:path w="2945398" h="1299657">
                <a:moveTo>
                  <a:pt x="0" y="0"/>
                </a:moveTo>
                <a:lnTo>
                  <a:pt x="2945397" y="0"/>
                </a:lnTo>
                <a:lnTo>
                  <a:pt x="2945397" y="1299656"/>
                </a:lnTo>
                <a:lnTo>
                  <a:pt x="0" y="12996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aphicFrame>
        <p:nvGraphicFramePr>
          <p:cNvPr id="9" name="Tabela 4">
            <a:extLst>
              <a:ext uri="{FF2B5EF4-FFF2-40B4-BE49-F238E27FC236}">
                <a16:creationId xmlns:a16="http://schemas.microsoft.com/office/drawing/2014/main" id="{3E5F07BF-A8E4-4C31-A58E-4E247C4D5E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4286248"/>
              </p:ext>
            </p:extLst>
          </p:nvPr>
        </p:nvGraphicFramePr>
        <p:xfrm>
          <a:off x="2438400" y="1714500"/>
          <a:ext cx="127254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7839">
                  <a:extLst>
                    <a:ext uri="{9D8B030D-6E8A-4147-A177-3AD203B41FA5}">
                      <a16:colId xmlns:a16="http://schemas.microsoft.com/office/drawing/2014/main" val="2755102161"/>
                    </a:ext>
                  </a:extLst>
                </a:gridCol>
                <a:gridCol w="3755761">
                  <a:extLst>
                    <a:ext uri="{9D8B030D-6E8A-4147-A177-3AD203B41FA5}">
                      <a16:colId xmlns:a16="http://schemas.microsoft.com/office/drawing/2014/main" val="2584719612"/>
                    </a:ext>
                  </a:extLst>
                </a:gridCol>
                <a:gridCol w="4241800">
                  <a:extLst>
                    <a:ext uri="{9D8B030D-6E8A-4147-A177-3AD203B41FA5}">
                      <a16:colId xmlns:a16="http://schemas.microsoft.com/office/drawing/2014/main" val="313690857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lang="pt-BR" sz="2500" dirty="0"/>
                        <a:t>RECEITAS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73476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pt-BR" sz="2500" dirty="0"/>
                        <a:t>Mensalidades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R$ 25.350,60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Filiados AR6/AR3/AR2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30648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Mensalidades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R$ 2.808,30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Filiados AR1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882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Procedimentos de registros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R$ 9.188,12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Filiados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78135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pt-BR" sz="2500" b="1" dirty="0"/>
                        <a:t>TOTAL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b="1" dirty="0"/>
                        <a:t>R$ 37.347,02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687060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E842EC5A-D932-45C9-A33E-CBE859AD6A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8651482"/>
              </p:ext>
            </p:extLst>
          </p:nvPr>
        </p:nvGraphicFramePr>
        <p:xfrm>
          <a:off x="2438400" y="5742842"/>
          <a:ext cx="12725400" cy="29284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27840">
                  <a:extLst>
                    <a:ext uri="{9D8B030D-6E8A-4147-A177-3AD203B41FA5}">
                      <a16:colId xmlns:a16="http://schemas.microsoft.com/office/drawing/2014/main" val="2755102161"/>
                    </a:ext>
                  </a:extLst>
                </a:gridCol>
                <a:gridCol w="3755760">
                  <a:extLst>
                    <a:ext uri="{9D8B030D-6E8A-4147-A177-3AD203B41FA5}">
                      <a16:colId xmlns:a16="http://schemas.microsoft.com/office/drawing/2014/main" val="2584719612"/>
                    </a:ext>
                  </a:extLst>
                </a:gridCol>
                <a:gridCol w="4241800">
                  <a:extLst>
                    <a:ext uri="{9D8B030D-6E8A-4147-A177-3AD203B41FA5}">
                      <a16:colId xmlns:a16="http://schemas.microsoft.com/office/drawing/2014/main" val="3136908574"/>
                    </a:ext>
                  </a:extLst>
                </a:gridCol>
              </a:tblGrid>
              <a:tr h="585683">
                <a:tc>
                  <a:txBody>
                    <a:bodyPr/>
                    <a:lstStyle/>
                    <a:p>
                      <a:r>
                        <a:rPr lang="pt-BR" sz="2500" dirty="0"/>
                        <a:t>DESPESAS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734761"/>
                  </a:ext>
                </a:extLst>
              </a:tr>
              <a:tr h="585683">
                <a:tc>
                  <a:txBody>
                    <a:bodyPr/>
                    <a:lstStyle/>
                    <a:p>
                      <a:r>
                        <a:rPr lang="pt-BR" sz="2500" dirty="0"/>
                        <a:t>Recursos Humanos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R$ 28.674,00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Folha Salarial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30648"/>
                  </a:ext>
                </a:extLst>
              </a:tr>
              <a:tr h="585683">
                <a:tc>
                  <a:txBody>
                    <a:bodyPr/>
                    <a:lstStyle/>
                    <a:p>
                      <a:r>
                        <a:rPr lang="pt-BR" sz="2500" dirty="0"/>
                        <a:t>Estrutura e funcionamento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R$ 8.604,00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Telefone, Internet, etc.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8823"/>
                  </a:ext>
                </a:extLst>
              </a:tr>
              <a:tr h="585683">
                <a:tc>
                  <a:txBody>
                    <a:bodyPr/>
                    <a:lstStyle/>
                    <a:p>
                      <a:r>
                        <a:rPr lang="pt-BR" sz="2500" dirty="0"/>
                        <a:t>Obrigações legais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R$ 4.506,50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Processo trabalhista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687060"/>
                  </a:ext>
                </a:extLst>
              </a:tr>
              <a:tr h="585683">
                <a:tc>
                  <a:txBody>
                    <a:bodyPr/>
                    <a:lstStyle/>
                    <a:p>
                      <a:r>
                        <a:rPr lang="pt-BR" sz="2500" b="1" dirty="0"/>
                        <a:t>TOTAL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b="1" dirty="0"/>
                        <a:t>R$ 41.784,50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886865"/>
                  </a:ext>
                </a:extLst>
              </a:tr>
            </a:tbl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B6F7458E-B1EE-406D-B5E2-EB7C0C30D7F2}"/>
              </a:ext>
            </a:extLst>
          </p:cNvPr>
          <p:cNvSpPr txBox="1"/>
          <p:nvPr/>
        </p:nvSpPr>
        <p:spPr>
          <a:xfrm>
            <a:off x="6781800" y="9095973"/>
            <a:ext cx="586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</a:rPr>
              <a:t>RESULTADO R$ - 4.437,48</a:t>
            </a:r>
          </a:p>
        </p:txBody>
      </p: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6188869" y="0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1"/>
                </a:lnTo>
                <a:lnTo>
                  <a:pt x="0" y="2099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0" y="8169600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2099130" y="2099131"/>
                </a:moveTo>
                <a:lnTo>
                  <a:pt x="0" y="2099131"/>
                </a:lnTo>
                <a:lnTo>
                  <a:pt x="0" y="0"/>
                </a:lnTo>
                <a:lnTo>
                  <a:pt x="2099130" y="0"/>
                </a:lnTo>
                <a:lnTo>
                  <a:pt x="2099130" y="209913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26432" y="8312852"/>
            <a:ext cx="2945398" cy="1299657"/>
          </a:xfrm>
          <a:custGeom>
            <a:avLst/>
            <a:gdLst/>
            <a:ahLst/>
            <a:cxnLst/>
            <a:rect l="l" t="t" r="r" b="b"/>
            <a:pathLst>
              <a:path w="2945398" h="1299657">
                <a:moveTo>
                  <a:pt x="0" y="0"/>
                </a:moveTo>
                <a:lnTo>
                  <a:pt x="2945397" y="0"/>
                </a:lnTo>
                <a:lnTo>
                  <a:pt x="2945397" y="1299656"/>
                </a:lnTo>
                <a:lnTo>
                  <a:pt x="0" y="12996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aphicFrame>
        <p:nvGraphicFramePr>
          <p:cNvPr id="7" name="Tabela 4">
            <a:extLst>
              <a:ext uri="{FF2B5EF4-FFF2-40B4-BE49-F238E27FC236}">
                <a16:creationId xmlns:a16="http://schemas.microsoft.com/office/drawing/2014/main" id="{B327750D-D1C9-45BC-A313-5188AB4C4B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1748950"/>
              </p:ext>
            </p:extLst>
          </p:nvPr>
        </p:nvGraphicFramePr>
        <p:xfrm>
          <a:off x="2895600" y="1714500"/>
          <a:ext cx="13106400" cy="2759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9392">
                  <a:extLst>
                    <a:ext uri="{9D8B030D-6E8A-4147-A177-3AD203B41FA5}">
                      <a16:colId xmlns:a16="http://schemas.microsoft.com/office/drawing/2014/main" val="2755102161"/>
                    </a:ext>
                  </a:extLst>
                </a:gridCol>
                <a:gridCol w="3868208">
                  <a:extLst>
                    <a:ext uri="{9D8B030D-6E8A-4147-A177-3AD203B41FA5}">
                      <a16:colId xmlns:a16="http://schemas.microsoft.com/office/drawing/2014/main" val="2584719612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val="3136908574"/>
                    </a:ext>
                  </a:extLst>
                </a:gridCol>
              </a:tblGrid>
              <a:tr h="689872">
                <a:tc>
                  <a:txBody>
                    <a:bodyPr/>
                    <a:lstStyle/>
                    <a:p>
                      <a:r>
                        <a:rPr lang="pt-BR" sz="2500" dirty="0"/>
                        <a:t>SUGESTÃO REAJUSTE 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734761"/>
                  </a:ext>
                </a:extLst>
              </a:tr>
              <a:tr h="689872">
                <a:tc>
                  <a:txBody>
                    <a:bodyPr/>
                    <a:lstStyle/>
                    <a:p>
                      <a:r>
                        <a:rPr lang="pt-BR" sz="2500" dirty="0"/>
                        <a:t>Mensalidade 2024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R$ 1.412,00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30648"/>
                  </a:ext>
                </a:extLst>
              </a:tr>
              <a:tr h="68987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Mensalidade 2025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R$ 1.518,00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7,5%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8823"/>
                  </a:ext>
                </a:extLst>
              </a:tr>
              <a:tr h="68987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Mensalidade 2026*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R$ 1.850,00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21,87%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68706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B63AFEF9-6B99-4579-AF76-41697BB609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6069125"/>
              </p:ext>
            </p:extLst>
          </p:nvPr>
        </p:nvGraphicFramePr>
        <p:xfrm>
          <a:off x="2904460" y="5130208"/>
          <a:ext cx="13106400" cy="3039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9392">
                  <a:extLst>
                    <a:ext uri="{9D8B030D-6E8A-4147-A177-3AD203B41FA5}">
                      <a16:colId xmlns:a16="http://schemas.microsoft.com/office/drawing/2014/main" val="2755102161"/>
                    </a:ext>
                  </a:extLst>
                </a:gridCol>
                <a:gridCol w="3868208">
                  <a:extLst>
                    <a:ext uri="{9D8B030D-6E8A-4147-A177-3AD203B41FA5}">
                      <a16:colId xmlns:a16="http://schemas.microsoft.com/office/drawing/2014/main" val="2584719612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val="3136908574"/>
                    </a:ext>
                  </a:extLst>
                </a:gridCol>
              </a:tblGrid>
              <a:tr h="759848">
                <a:tc>
                  <a:txBody>
                    <a:bodyPr/>
                    <a:lstStyle/>
                    <a:p>
                      <a:r>
                        <a:rPr lang="pt-BR" sz="2500" dirty="0"/>
                        <a:t>SUGESTÃO REAJUSTE 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734761"/>
                  </a:ext>
                </a:extLst>
              </a:tr>
              <a:tr h="759848">
                <a:tc>
                  <a:txBody>
                    <a:bodyPr/>
                    <a:lstStyle/>
                    <a:p>
                      <a:r>
                        <a:rPr lang="pt-BR" sz="2500" dirty="0"/>
                        <a:t>Mensalidade 2024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R$ 2.824,00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-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30648"/>
                  </a:ext>
                </a:extLst>
              </a:tr>
              <a:tr h="7598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Mensalidade 2025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R$ 3.036,00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7,5%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8823"/>
                  </a:ext>
                </a:extLst>
              </a:tr>
              <a:tr h="75984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Mensalidade 2026*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R$ 3.700,00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21,87%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68706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6188869" y="0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1"/>
                </a:lnTo>
                <a:lnTo>
                  <a:pt x="0" y="2099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 rot="5400000" flipH="1" flipV="1">
            <a:off x="0" y="8187869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2099130" y="2099131"/>
                </a:moveTo>
                <a:lnTo>
                  <a:pt x="0" y="2099131"/>
                </a:lnTo>
                <a:lnTo>
                  <a:pt x="0" y="0"/>
                </a:lnTo>
                <a:lnTo>
                  <a:pt x="2099130" y="0"/>
                </a:lnTo>
                <a:lnTo>
                  <a:pt x="2099130" y="209913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26432" y="8587605"/>
            <a:ext cx="2945398" cy="1299657"/>
          </a:xfrm>
          <a:custGeom>
            <a:avLst/>
            <a:gdLst/>
            <a:ahLst/>
            <a:cxnLst/>
            <a:rect l="l" t="t" r="r" b="b"/>
            <a:pathLst>
              <a:path w="2945398" h="1299657">
                <a:moveTo>
                  <a:pt x="0" y="0"/>
                </a:moveTo>
                <a:lnTo>
                  <a:pt x="2945397" y="0"/>
                </a:lnTo>
                <a:lnTo>
                  <a:pt x="2945397" y="1299656"/>
                </a:lnTo>
                <a:lnTo>
                  <a:pt x="0" y="129965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dirty="0"/>
          </a:p>
        </p:txBody>
      </p:sp>
      <p:graphicFrame>
        <p:nvGraphicFramePr>
          <p:cNvPr id="8" name="Tabela 4">
            <a:extLst>
              <a:ext uri="{FF2B5EF4-FFF2-40B4-BE49-F238E27FC236}">
                <a16:creationId xmlns:a16="http://schemas.microsoft.com/office/drawing/2014/main" id="{F3CE5769-6D16-4794-B6A3-46B740E536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2416123"/>
              </p:ext>
            </p:extLst>
          </p:nvPr>
        </p:nvGraphicFramePr>
        <p:xfrm>
          <a:off x="2514600" y="1702895"/>
          <a:ext cx="13106400" cy="34406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69392">
                  <a:extLst>
                    <a:ext uri="{9D8B030D-6E8A-4147-A177-3AD203B41FA5}">
                      <a16:colId xmlns:a16="http://schemas.microsoft.com/office/drawing/2014/main" val="2755102161"/>
                    </a:ext>
                  </a:extLst>
                </a:gridCol>
                <a:gridCol w="3868208">
                  <a:extLst>
                    <a:ext uri="{9D8B030D-6E8A-4147-A177-3AD203B41FA5}">
                      <a16:colId xmlns:a16="http://schemas.microsoft.com/office/drawing/2014/main" val="2584719612"/>
                    </a:ext>
                  </a:extLst>
                </a:gridCol>
                <a:gridCol w="4368800">
                  <a:extLst>
                    <a:ext uri="{9D8B030D-6E8A-4147-A177-3AD203B41FA5}">
                      <a16:colId xmlns:a16="http://schemas.microsoft.com/office/drawing/2014/main" val="3136908574"/>
                    </a:ext>
                  </a:extLst>
                </a:gridCol>
              </a:tblGrid>
              <a:tr h="688121">
                <a:tc>
                  <a:txBody>
                    <a:bodyPr/>
                    <a:lstStyle/>
                    <a:p>
                      <a:r>
                        <a:rPr lang="pt-BR" sz="2500" dirty="0"/>
                        <a:t>RECEITAS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734761"/>
                  </a:ext>
                </a:extLst>
              </a:tr>
              <a:tr h="688121">
                <a:tc>
                  <a:txBody>
                    <a:bodyPr/>
                    <a:lstStyle/>
                    <a:p>
                      <a:r>
                        <a:rPr lang="pt-BR" sz="2500" dirty="0"/>
                        <a:t>Mensalidades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R$ 27.195,00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Filiados AR6/AR3/AR2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30648"/>
                  </a:ext>
                </a:extLst>
              </a:tr>
              <a:tr h="68812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Mensalidades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R$ 4.393,00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Filiados AR1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8823"/>
                  </a:ext>
                </a:extLst>
              </a:tr>
              <a:tr h="68812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Procedimentos de registros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500" dirty="0"/>
                        <a:t>R$ 11.025,66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Filiados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695857"/>
                  </a:ext>
                </a:extLst>
              </a:tr>
              <a:tr h="688121">
                <a:tc>
                  <a:txBody>
                    <a:bodyPr/>
                    <a:lstStyle/>
                    <a:p>
                      <a:r>
                        <a:rPr lang="pt-BR" sz="2500" b="1" dirty="0"/>
                        <a:t>TOTAL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b="1" dirty="0"/>
                        <a:t>R$ 42.613,66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687060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57169817-E3B8-4405-AE19-51C5C17CCA80}"/>
              </a:ext>
            </a:extLst>
          </p:cNvPr>
          <p:cNvSpPr txBox="1"/>
          <p:nvPr/>
        </p:nvSpPr>
        <p:spPr>
          <a:xfrm>
            <a:off x="6781800" y="9095973"/>
            <a:ext cx="5867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</a:rPr>
              <a:t>RESULTADO R$ 829,16</a:t>
            </a: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060787A7-063A-4682-8416-14FBED09FD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06979"/>
              </p:ext>
            </p:extLst>
          </p:nvPr>
        </p:nvGraphicFramePr>
        <p:xfrm>
          <a:off x="2438400" y="5742842"/>
          <a:ext cx="13182600" cy="3134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97703">
                  <a:extLst>
                    <a:ext uri="{9D8B030D-6E8A-4147-A177-3AD203B41FA5}">
                      <a16:colId xmlns:a16="http://schemas.microsoft.com/office/drawing/2014/main" val="2755102161"/>
                    </a:ext>
                  </a:extLst>
                </a:gridCol>
                <a:gridCol w="3890697">
                  <a:extLst>
                    <a:ext uri="{9D8B030D-6E8A-4147-A177-3AD203B41FA5}">
                      <a16:colId xmlns:a16="http://schemas.microsoft.com/office/drawing/2014/main" val="2584719612"/>
                    </a:ext>
                  </a:extLst>
                </a:gridCol>
                <a:gridCol w="4394200">
                  <a:extLst>
                    <a:ext uri="{9D8B030D-6E8A-4147-A177-3AD203B41FA5}">
                      <a16:colId xmlns:a16="http://schemas.microsoft.com/office/drawing/2014/main" val="3136908574"/>
                    </a:ext>
                  </a:extLst>
                </a:gridCol>
              </a:tblGrid>
              <a:tr h="626892">
                <a:tc>
                  <a:txBody>
                    <a:bodyPr/>
                    <a:lstStyle/>
                    <a:p>
                      <a:r>
                        <a:rPr lang="pt-BR" sz="2500" dirty="0"/>
                        <a:t>DESPESAS</a:t>
                      </a: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/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rgbClr val="FF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734761"/>
                  </a:ext>
                </a:extLst>
              </a:tr>
              <a:tr h="626892">
                <a:tc>
                  <a:txBody>
                    <a:bodyPr/>
                    <a:lstStyle/>
                    <a:p>
                      <a:r>
                        <a:rPr lang="pt-BR" sz="2500" dirty="0"/>
                        <a:t>Recursos Humanos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R$ 28.674,00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Folha Salarial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30648"/>
                  </a:ext>
                </a:extLst>
              </a:tr>
              <a:tr h="626892">
                <a:tc>
                  <a:txBody>
                    <a:bodyPr/>
                    <a:lstStyle/>
                    <a:p>
                      <a:r>
                        <a:rPr lang="pt-BR" sz="2500" dirty="0"/>
                        <a:t>Estrutura e funcionamento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R$ 8.604,00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Telefone, Internet, etc.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8823"/>
                  </a:ext>
                </a:extLst>
              </a:tr>
              <a:tr h="626892">
                <a:tc>
                  <a:txBody>
                    <a:bodyPr/>
                    <a:lstStyle/>
                    <a:p>
                      <a:r>
                        <a:rPr lang="pt-BR" sz="2500" dirty="0"/>
                        <a:t>Obrigações legais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R$ 4.506,50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dirty="0"/>
                        <a:t>Processo trabalhista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687060"/>
                  </a:ext>
                </a:extLst>
              </a:tr>
              <a:tr h="626892">
                <a:tc>
                  <a:txBody>
                    <a:bodyPr/>
                    <a:lstStyle/>
                    <a:p>
                      <a:r>
                        <a:rPr lang="pt-BR" sz="2500" b="1" dirty="0"/>
                        <a:t>TOTAL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2500" b="1" dirty="0"/>
                        <a:t>R$ 41.784,50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25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88686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3098191" y="-135742"/>
            <a:ext cx="10558527" cy="10558484"/>
            <a:chOff x="0" y="0"/>
            <a:chExt cx="6350025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>
                <a:alphaModFix amt="20999"/>
              </a:blip>
              <a:stretch>
                <a:fillRect l="-25046" r="-2504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AutoShape 4"/>
          <p:cNvSpPr/>
          <p:nvPr/>
        </p:nvSpPr>
        <p:spPr>
          <a:xfrm>
            <a:off x="1442792" y="6192708"/>
            <a:ext cx="4749526" cy="0"/>
          </a:xfrm>
          <a:prstGeom prst="line">
            <a:avLst/>
          </a:prstGeom>
          <a:ln w="104775" cap="rnd">
            <a:solidFill>
              <a:srgbClr val="E732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 rot="5400000">
            <a:off x="16188869" y="0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1"/>
                </a:lnTo>
                <a:lnTo>
                  <a:pt x="0" y="20991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14634915" y="310600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4" y="0"/>
                </a:lnTo>
                <a:lnTo>
                  <a:pt x="2852034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TextBox 7"/>
          <p:cNvSpPr txBox="1"/>
          <p:nvPr/>
        </p:nvSpPr>
        <p:spPr>
          <a:xfrm>
            <a:off x="759824" y="4079617"/>
            <a:ext cx="6115462" cy="1766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7"/>
              </a:lnSpc>
            </a:pPr>
            <a:r>
              <a:rPr lang="en-US" sz="5839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JUSTIFICATIVA</a:t>
            </a:r>
          </a:p>
          <a:p>
            <a:pPr marL="0" lvl="0" indent="0" algn="l">
              <a:lnSpc>
                <a:spcPts val="7007"/>
              </a:lnSpc>
              <a:spcBef>
                <a:spcPct val="0"/>
              </a:spcBef>
            </a:pPr>
            <a:r>
              <a:rPr lang="en-US" sz="5839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DE REAJUSTE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32869" y="2282710"/>
            <a:ext cx="9559801" cy="6209122"/>
            <a:chOff x="0" y="0"/>
            <a:chExt cx="12746402" cy="8278829"/>
          </a:xfrm>
        </p:grpSpPr>
        <p:sp>
          <p:nvSpPr>
            <p:cNvPr id="9" name="TextBox 9"/>
            <p:cNvSpPr txBox="1"/>
            <p:nvPr/>
          </p:nvSpPr>
          <p:spPr>
            <a:xfrm>
              <a:off x="0" y="-38100"/>
              <a:ext cx="12530751" cy="6128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721"/>
                </a:lnSpc>
                <a:spcBef>
                  <a:spcPct val="0"/>
                </a:spcBef>
              </a:pPr>
              <a:r>
                <a:rPr lang="en-US" sz="2862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Eq</a:t>
              </a:r>
              <a:r>
                <a:rPr lang="en-US" sz="2862" b="1" u="none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uilíbrio financeiro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952901"/>
              <a:ext cx="11750119" cy="16735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4"/>
                </a:lnSpc>
              </a:pP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Hoje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, a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folha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salarial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 é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maior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 que as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receitas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. O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reajuste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 é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necessário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 para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manter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 a FMV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financeiramente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 </a:t>
              </a:r>
              <a:r>
                <a:rPr lang="en-US" sz="2289" dirty="0" err="1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sustentável</a:t>
              </a:r>
              <a:r>
                <a:rPr lang="en-US" sz="2289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.</a:t>
              </a:r>
            </a:p>
            <a:p>
              <a:pPr marL="0" lvl="0" indent="0" algn="l">
                <a:lnSpc>
                  <a:spcPts val="3434"/>
                </a:lnSpc>
                <a:spcBef>
                  <a:spcPct val="0"/>
                </a:spcBef>
              </a:pPr>
              <a:endParaRPr lang="en-US" sz="2289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3186780"/>
              <a:ext cx="10024659" cy="6128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721"/>
                </a:lnSpc>
                <a:spcBef>
                  <a:spcPct val="0"/>
                </a:spcBef>
              </a:pPr>
              <a:r>
                <a:rPr lang="en-US" sz="2862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Manutenção dos serviços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6179293"/>
              <a:ext cx="10024659" cy="6128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721"/>
                </a:lnSpc>
                <a:spcBef>
                  <a:spcPct val="0"/>
                </a:spcBef>
              </a:pPr>
              <a:r>
                <a:rPr lang="en-US" sz="2862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Ges</a:t>
              </a:r>
              <a:r>
                <a:rPr lang="en-US" sz="2862" b="1" u="none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tão responsável e transparente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4177781"/>
              <a:ext cx="11384628" cy="16735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4"/>
                </a:lnSpc>
              </a:pPr>
              <a:r>
                <a:rPr lang="en-US" sz="2289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Garantia da continuidade dos campeonatos, arbitragem, atendimento aos clubes e atividades administrativas.</a:t>
              </a:r>
            </a:p>
            <a:p>
              <a:pPr marL="0" lvl="0" indent="0" algn="l">
                <a:lnSpc>
                  <a:spcPts val="3434"/>
                </a:lnSpc>
                <a:spcBef>
                  <a:spcPct val="0"/>
                </a:spcBef>
              </a:pPr>
              <a:endParaRPr lang="en-US" sz="2289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7176431"/>
              <a:ext cx="12746402" cy="11023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33"/>
                </a:lnSpc>
              </a:pPr>
              <a:r>
                <a:rPr lang="en-US" sz="2289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Reajuste acompanhado do compromisso de </a:t>
              </a:r>
              <a:r>
                <a:rPr lang="en-US" sz="2289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prestação de </a:t>
              </a:r>
            </a:p>
            <a:p>
              <a:pPr marL="0" lvl="0" indent="0" algn="l">
                <a:lnSpc>
                  <a:spcPts val="3433"/>
                </a:lnSpc>
                <a:spcBef>
                  <a:spcPct val="0"/>
                </a:spcBef>
              </a:pPr>
              <a:r>
                <a:rPr lang="en-US" sz="2289" b="1">
                  <a:solidFill>
                    <a:srgbClr val="FFFFFF"/>
                  </a:solidFill>
                  <a:latin typeface="Gotham Bold"/>
                  <a:ea typeface="Gotham Bold"/>
                  <a:cs typeface="Gotham Bold"/>
                  <a:sym typeface="Gotham Bold"/>
                </a:rPr>
                <a:t>contas trimestral</a:t>
              </a:r>
              <a:r>
                <a:rPr lang="en-US" sz="2289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 e maior transparência financeira.</a:t>
              </a:r>
            </a:p>
          </p:txBody>
        </p:sp>
      </p:grp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3117" y="-122625"/>
            <a:ext cx="11053513" cy="10919840"/>
            <a:chOff x="0" y="0"/>
            <a:chExt cx="2911213" cy="28760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11213" cy="2876007"/>
            </a:xfrm>
            <a:custGeom>
              <a:avLst/>
              <a:gdLst/>
              <a:ahLst/>
              <a:cxnLst/>
              <a:rect l="l" t="t" r="r" b="b"/>
              <a:pathLst>
                <a:path w="2911213" h="2876007">
                  <a:moveTo>
                    <a:pt x="0" y="0"/>
                  </a:moveTo>
                  <a:lnTo>
                    <a:pt x="2911213" y="0"/>
                  </a:lnTo>
                  <a:lnTo>
                    <a:pt x="2911213" y="2876007"/>
                  </a:lnTo>
                  <a:lnTo>
                    <a:pt x="0" y="28760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911213" cy="28950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03117" y="-7384157"/>
            <a:ext cx="11053513" cy="10944217"/>
            <a:chOff x="0" y="0"/>
            <a:chExt cx="2911213" cy="28824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911213" cy="2882428"/>
            </a:xfrm>
            <a:custGeom>
              <a:avLst/>
              <a:gdLst/>
              <a:ahLst/>
              <a:cxnLst/>
              <a:rect l="l" t="t" r="r" b="b"/>
              <a:pathLst>
                <a:path w="2911213" h="2882428">
                  <a:moveTo>
                    <a:pt x="0" y="0"/>
                  </a:moveTo>
                  <a:lnTo>
                    <a:pt x="2911213" y="0"/>
                  </a:lnTo>
                  <a:lnTo>
                    <a:pt x="2911213" y="2882428"/>
                  </a:lnTo>
                  <a:lnTo>
                    <a:pt x="0" y="28824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911213" cy="29014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50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0850396" y="-122625"/>
            <a:ext cx="10558527" cy="10558484"/>
            <a:chOff x="0" y="0"/>
            <a:chExt cx="6350025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>
                <a:alphaModFix amt="12000"/>
              </a:blip>
              <a:stretch>
                <a:fillRect l="-24999" r="-2499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Freeform 10"/>
          <p:cNvSpPr/>
          <p:nvPr/>
        </p:nvSpPr>
        <p:spPr>
          <a:xfrm rot="5400000">
            <a:off x="16354258" y="-135742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0"/>
                </a:lnTo>
                <a:lnTo>
                  <a:pt x="0" y="2099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4800305" y="596516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3" y="0"/>
                </a:lnTo>
                <a:lnTo>
                  <a:pt x="2852033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 rot="5400000">
            <a:off x="7910753" y="2313540"/>
            <a:ext cx="11372307" cy="5686154"/>
          </a:xfrm>
          <a:custGeom>
            <a:avLst/>
            <a:gdLst/>
            <a:ahLst/>
            <a:cxnLst/>
            <a:rect l="l" t="t" r="r" b="b"/>
            <a:pathLst>
              <a:path w="11372307" h="5686154">
                <a:moveTo>
                  <a:pt x="0" y="0"/>
                </a:moveTo>
                <a:lnTo>
                  <a:pt x="11372307" y="0"/>
                </a:lnTo>
                <a:lnTo>
                  <a:pt x="11372307" y="5686154"/>
                </a:lnTo>
                <a:lnTo>
                  <a:pt x="0" y="56861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3" name="Group 13"/>
          <p:cNvGrpSpPr/>
          <p:nvPr/>
        </p:nvGrpSpPr>
        <p:grpSpPr>
          <a:xfrm>
            <a:off x="9400164" y="9943376"/>
            <a:ext cx="11232917" cy="984965"/>
            <a:chOff x="0" y="0"/>
            <a:chExt cx="2958464" cy="259415"/>
          </a:xfrm>
          <a:solidFill>
            <a:srgbClr val="E73227"/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58464" cy="259415"/>
            </a:xfrm>
            <a:custGeom>
              <a:avLst/>
              <a:gdLst/>
              <a:ahLst/>
              <a:cxnLst/>
              <a:rect l="l" t="t" r="r" b="b"/>
              <a:pathLst>
                <a:path w="2958464" h="259415">
                  <a:moveTo>
                    <a:pt x="0" y="0"/>
                  </a:moveTo>
                  <a:lnTo>
                    <a:pt x="2958464" y="0"/>
                  </a:lnTo>
                  <a:lnTo>
                    <a:pt x="2958464" y="259415"/>
                  </a:lnTo>
                  <a:lnTo>
                    <a:pt x="0" y="259415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2958464" cy="278465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5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71788" y="2247900"/>
            <a:ext cx="8175386" cy="148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81"/>
              </a:lnSpc>
              <a:spcBef>
                <a:spcPct val="0"/>
              </a:spcBef>
            </a:pPr>
            <a:r>
              <a:rPr lang="en-US" sz="4901" b="1" dirty="0" err="1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Compromisso</a:t>
            </a:r>
            <a:r>
              <a:rPr lang="en-US" sz="4901" b="1" dirty="0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 com           </a:t>
            </a:r>
            <a:r>
              <a:rPr lang="en-US" sz="4901" b="1" dirty="0" err="1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Transparência</a:t>
            </a:r>
            <a:r>
              <a:rPr lang="en-US" sz="4901" b="1" dirty="0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4901" b="1" dirty="0" err="1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Financeira</a:t>
            </a:r>
            <a:endParaRPr lang="en-US" sz="4901" b="1" dirty="0">
              <a:solidFill>
                <a:srgbClr val="FFFFFF"/>
              </a:solidFill>
              <a:highlight>
                <a:srgbClr val="E73227"/>
              </a:highlight>
              <a:latin typeface="Gotham Bold"/>
              <a:ea typeface="Gotham Bold"/>
              <a:cs typeface="Gotham Bold"/>
              <a:sym typeface="Gotham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12986" y="4219747"/>
            <a:ext cx="8932966" cy="41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5"/>
              </a:lnSpc>
            </a:pPr>
            <a:r>
              <a:rPr lang="en-US" sz="3116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Apresentar trimestralmente uma Demonstração Financeira, contendo:</a:t>
            </a:r>
          </a:p>
          <a:p>
            <a:pPr algn="l">
              <a:lnSpc>
                <a:spcPts val="4675"/>
              </a:lnSpc>
            </a:pPr>
            <a:endParaRPr lang="en-US" sz="3116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  <a:p>
            <a:pPr algn="l">
              <a:lnSpc>
                <a:spcPts val="4675"/>
              </a:lnSpc>
            </a:pPr>
            <a:r>
              <a:rPr lang="en-US" sz="3116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•Receitas e despesas do período</a:t>
            </a:r>
          </a:p>
          <a:p>
            <a:pPr algn="l">
              <a:lnSpc>
                <a:spcPts val="4675"/>
              </a:lnSpc>
            </a:pPr>
            <a:r>
              <a:rPr lang="en-US" sz="3116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•Principais centros de custo</a:t>
            </a:r>
          </a:p>
          <a:p>
            <a:pPr algn="l">
              <a:lnSpc>
                <a:spcPts val="4675"/>
              </a:lnSpc>
            </a:pPr>
            <a:r>
              <a:rPr lang="en-US" sz="3116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•Evolução do resultado financeiro</a:t>
            </a:r>
          </a:p>
          <a:p>
            <a:pPr marL="0" lvl="1" indent="0" algn="l">
              <a:lnSpc>
                <a:spcPts val="4675"/>
              </a:lnSpc>
              <a:spcBef>
                <a:spcPct val="0"/>
              </a:spcBef>
            </a:pPr>
            <a:endParaRPr lang="en-US" sz="3116">
              <a:solidFill>
                <a:srgbClr val="FFFFFF"/>
              </a:solidFill>
              <a:latin typeface="Gotham"/>
              <a:ea typeface="Gotham"/>
              <a:cs typeface="Gotham"/>
              <a:sym typeface="Gotham"/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588678" y="0"/>
            <a:ext cx="10558527" cy="10558484"/>
            <a:chOff x="0" y="0"/>
            <a:chExt cx="6350025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>
                <a:alphaModFix amt="27000"/>
              </a:blip>
              <a:stretch>
                <a:fillRect t="-43460" b="-6539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16354258" y="-135742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0"/>
                </a:lnTo>
                <a:lnTo>
                  <a:pt x="0" y="2099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4800305" y="596516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3" y="0"/>
                </a:lnTo>
                <a:lnTo>
                  <a:pt x="2852033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 rot="5400000" flipV="1">
            <a:off x="586194" y="2707335"/>
            <a:ext cx="11372307" cy="5686154"/>
          </a:xfrm>
          <a:custGeom>
            <a:avLst/>
            <a:gdLst/>
            <a:ahLst/>
            <a:cxnLst/>
            <a:rect l="l" t="t" r="r" b="b"/>
            <a:pathLst>
              <a:path w="11372307" h="5686154">
                <a:moveTo>
                  <a:pt x="0" y="5686153"/>
                </a:moveTo>
                <a:lnTo>
                  <a:pt x="11372308" y="5686153"/>
                </a:lnTo>
                <a:lnTo>
                  <a:pt x="11372308" y="0"/>
                </a:lnTo>
                <a:lnTo>
                  <a:pt x="0" y="0"/>
                </a:lnTo>
                <a:lnTo>
                  <a:pt x="0" y="568615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AutoShape 7"/>
          <p:cNvSpPr/>
          <p:nvPr/>
        </p:nvSpPr>
        <p:spPr>
          <a:xfrm>
            <a:off x="5355600" y="6965050"/>
            <a:ext cx="7228499" cy="0"/>
          </a:xfrm>
          <a:prstGeom prst="line">
            <a:avLst/>
          </a:prstGeom>
          <a:ln w="104775" cap="rnd">
            <a:solidFill>
              <a:srgbClr val="E732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2334091" y="3660689"/>
            <a:ext cx="13619817" cy="296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2"/>
              </a:lnSpc>
            </a:pPr>
            <a:r>
              <a:rPr lang="en-US" sz="9801" b="1">
                <a:solidFill>
                  <a:srgbClr val="E73227"/>
                </a:solidFill>
                <a:latin typeface="Gotham Bold"/>
                <a:ea typeface="Gotham Bold"/>
                <a:cs typeface="Gotham Bold"/>
                <a:sym typeface="Gotham Bold"/>
              </a:rPr>
              <a:t>DEPARTAMENTO DE</a:t>
            </a:r>
          </a:p>
          <a:p>
            <a:pPr marL="0" lvl="0" indent="0" algn="ctr">
              <a:lnSpc>
                <a:spcPts val="11762"/>
              </a:lnSpc>
              <a:spcBef>
                <a:spcPct val="0"/>
              </a:spcBef>
            </a:pPr>
            <a:r>
              <a:rPr lang="en-US" sz="9801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ARBITRAGEM</a:t>
            </a: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99F73-B8AB-23A0-6E61-ECA9F33BB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31BFD57-1115-2F63-E19D-5A9D9673E2D3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993EDBE-D22A-813B-DAF7-D477B18254AD}"/>
              </a:ext>
            </a:extLst>
          </p:cNvPr>
          <p:cNvGrpSpPr/>
          <p:nvPr/>
        </p:nvGrpSpPr>
        <p:grpSpPr>
          <a:xfrm>
            <a:off x="-537695" y="9794517"/>
            <a:ext cx="19363389" cy="984965"/>
            <a:chOff x="0" y="0"/>
            <a:chExt cx="5099823" cy="25941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1B06DBF-5123-D76C-6F7D-539B576DE0E8}"/>
                </a:ext>
              </a:extLst>
            </p:cNvPr>
            <p:cNvSpPr/>
            <p:nvPr/>
          </p:nvSpPr>
          <p:spPr>
            <a:xfrm>
              <a:off x="0" y="0"/>
              <a:ext cx="5099823" cy="259415"/>
            </a:xfrm>
            <a:custGeom>
              <a:avLst/>
              <a:gdLst/>
              <a:ahLst/>
              <a:cxnLst/>
              <a:rect l="l" t="t" r="r" b="b"/>
              <a:pathLst>
                <a:path w="5099823" h="259415">
                  <a:moveTo>
                    <a:pt x="0" y="0"/>
                  </a:moveTo>
                  <a:lnTo>
                    <a:pt x="5099823" y="0"/>
                  </a:lnTo>
                  <a:lnTo>
                    <a:pt x="5099823" y="259415"/>
                  </a:lnTo>
                  <a:lnTo>
                    <a:pt x="0" y="259415"/>
                  </a:lnTo>
                  <a:close/>
                </a:path>
              </a:pathLst>
            </a:custGeom>
            <a:solidFill>
              <a:srgbClr val="E73227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2AF44C5C-348C-64D7-5835-EC5D0544564B}"/>
                </a:ext>
              </a:extLst>
            </p:cNvPr>
            <p:cNvSpPr txBox="1"/>
            <p:nvPr/>
          </p:nvSpPr>
          <p:spPr>
            <a:xfrm>
              <a:off x="0" y="-19050"/>
              <a:ext cx="5099823" cy="27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50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5B220801-A084-090D-C6AA-4653578AD96E}"/>
              </a:ext>
            </a:extLst>
          </p:cNvPr>
          <p:cNvSpPr/>
          <p:nvPr/>
        </p:nvSpPr>
        <p:spPr>
          <a:xfrm rot="5400000">
            <a:off x="16216943" y="0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1"/>
                </a:lnTo>
                <a:lnTo>
                  <a:pt x="0" y="20991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D8E9B857-A324-6200-DB64-3C678098293F}"/>
              </a:ext>
            </a:extLst>
          </p:cNvPr>
          <p:cNvSpPr/>
          <p:nvPr/>
        </p:nvSpPr>
        <p:spPr>
          <a:xfrm>
            <a:off x="14634915" y="310600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4" y="0"/>
                </a:lnTo>
                <a:lnTo>
                  <a:pt x="2852034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64C4D84-E65E-424D-8806-543AD11869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278" y="1639924"/>
            <a:ext cx="15387818" cy="769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06101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-537695" y="9794517"/>
            <a:ext cx="19363389" cy="984965"/>
            <a:chOff x="0" y="0"/>
            <a:chExt cx="5099823" cy="2594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99823" cy="259415"/>
            </a:xfrm>
            <a:custGeom>
              <a:avLst/>
              <a:gdLst/>
              <a:ahLst/>
              <a:cxnLst/>
              <a:rect l="l" t="t" r="r" b="b"/>
              <a:pathLst>
                <a:path w="5099823" h="259415">
                  <a:moveTo>
                    <a:pt x="0" y="0"/>
                  </a:moveTo>
                  <a:lnTo>
                    <a:pt x="5099823" y="0"/>
                  </a:lnTo>
                  <a:lnTo>
                    <a:pt x="5099823" y="259415"/>
                  </a:lnTo>
                  <a:lnTo>
                    <a:pt x="0" y="259415"/>
                  </a:lnTo>
                  <a:close/>
                </a:path>
              </a:pathLst>
            </a:custGeom>
            <a:solidFill>
              <a:srgbClr val="E73227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5099823" cy="278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5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rot="5400000">
            <a:off x="16188869" y="-886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1"/>
                </a:lnTo>
                <a:lnTo>
                  <a:pt x="0" y="20991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4634915" y="310600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4" y="0"/>
                </a:lnTo>
                <a:lnTo>
                  <a:pt x="2852034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0A6147C4-1ADC-4A02-A3CF-A382163302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5400" y="377847"/>
            <a:ext cx="13339515" cy="8699684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588678" y="0"/>
            <a:ext cx="10558527" cy="10558484"/>
            <a:chOff x="0" y="0"/>
            <a:chExt cx="6350025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>
                <a:alphaModFix amt="21999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16354258" y="-135742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0"/>
                </a:lnTo>
                <a:lnTo>
                  <a:pt x="0" y="2099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4800305" y="596516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3" y="0"/>
                </a:lnTo>
                <a:lnTo>
                  <a:pt x="2852033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 rot="5400000" flipV="1">
            <a:off x="586194" y="2707335"/>
            <a:ext cx="11372307" cy="5686154"/>
          </a:xfrm>
          <a:custGeom>
            <a:avLst/>
            <a:gdLst/>
            <a:ahLst/>
            <a:cxnLst/>
            <a:rect l="l" t="t" r="r" b="b"/>
            <a:pathLst>
              <a:path w="11372307" h="5686154">
                <a:moveTo>
                  <a:pt x="0" y="5686153"/>
                </a:moveTo>
                <a:lnTo>
                  <a:pt x="11372308" y="5686153"/>
                </a:lnTo>
                <a:lnTo>
                  <a:pt x="11372308" y="0"/>
                </a:lnTo>
                <a:lnTo>
                  <a:pt x="0" y="0"/>
                </a:lnTo>
                <a:lnTo>
                  <a:pt x="0" y="568615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AutoShape 7"/>
          <p:cNvSpPr/>
          <p:nvPr/>
        </p:nvSpPr>
        <p:spPr>
          <a:xfrm>
            <a:off x="5355600" y="6965050"/>
            <a:ext cx="7228499" cy="0"/>
          </a:xfrm>
          <a:prstGeom prst="line">
            <a:avLst/>
          </a:prstGeom>
          <a:ln w="104775" cap="rnd">
            <a:solidFill>
              <a:srgbClr val="E732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2334091" y="3660689"/>
            <a:ext cx="13619817" cy="296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2"/>
              </a:lnSpc>
            </a:pPr>
            <a:r>
              <a:rPr lang="en-US" sz="9801" b="1">
                <a:solidFill>
                  <a:srgbClr val="E73227"/>
                </a:solidFill>
                <a:latin typeface="Gotham Bold"/>
                <a:ea typeface="Gotham Bold"/>
                <a:cs typeface="Gotham Bold"/>
                <a:sym typeface="Gotham Bold"/>
              </a:rPr>
              <a:t>DEPARTAMENTO</a:t>
            </a:r>
          </a:p>
          <a:p>
            <a:pPr marL="0" lvl="0" indent="0" algn="ctr">
              <a:lnSpc>
                <a:spcPts val="11762"/>
              </a:lnSpc>
              <a:spcBef>
                <a:spcPct val="0"/>
              </a:spcBef>
            </a:pPr>
            <a:r>
              <a:rPr lang="en-US" sz="9801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TÉCNICO</a:t>
            </a: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99905" y="2564170"/>
            <a:ext cx="9498529" cy="1512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73"/>
              </a:lnSpc>
            </a:pPr>
            <a:r>
              <a:rPr lang="en-US" sz="4978" b="1" spc="124" dirty="0" err="1">
                <a:solidFill>
                  <a:srgbClr val="FFFFFF"/>
                </a:solidFill>
                <a:highlight>
                  <a:srgbClr val="E73227"/>
                </a:highlight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Calendá</a:t>
            </a:r>
            <a:r>
              <a:rPr lang="en-US" sz="4978" b="1" u="none" spc="124" dirty="0" err="1">
                <a:solidFill>
                  <a:srgbClr val="FFFFFF"/>
                </a:solidFill>
                <a:highlight>
                  <a:srgbClr val="E73227"/>
                </a:highlight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rio</a:t>
            </a:r>
            <a:r>
              <a:rPr lang="en-US" sz="4978" b="1" spc="124" dirty="0">
                <a:solidFill>
                  <a:srgbClr val="FFFFFF"/>
                </a:solidFill>
                <a:highlight>
                  <a:srgbClr val="E73227"/>
                </a:highlight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</a:t>
            </a:r>
            <a:r>
              <a:rPr lang="en-US" sz="4978" b="1" u="none" spc="124" dirty="0" err="1">
                <a:solidFill>
                  <a:srgbClr val="FFFFFF"/>
                </a:solidFill>
                <a:highlight>
                  <a:srgbClr val="E73227"/>
                </a:highlight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início</a:t>
            </a:r>
            <a:r>
              <a:rPr lang="en-US" sz="4978" b="1" u="none" spc="124" dirty="0">
                <a:solidFill>
                  <a:srgbClr val="FFFFFF"/>
                </a:solidFill>
                <a:highlight>
                  <a:srgbClr val="E73227"/>
                </a:highlight>
                <a:latin typeface="ITC Avant Garde Gothic Bold"/>
                <a:ea typeface="ITC Avant Garde Gothic Bold"/>
                <a:cs typeface="ITC Avant Garde Gothic Bold"/>
                <a:sym typeface="ITC Avant Garde Gothic Bold"/>
              </a:rPr>
              <a:t> do Campeonato Regional AR6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7421251" y="-166255"/>
            <a:ext cx="15591968" cy="10619510"/>
            <a:chOff x="0" y="0"/>
            <a:chExt cx="5475623" cy="37293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75623" cy="3729384"/>
            </a:xfrm>
            <a:custGeom>
              <a:avLst/>
              <a:gdLst/>
              <a:ahLst/>
              <a:cxnLst/>
              <a:rect l="l" t="t" r="r" b="b"/>
              <a:pathLst>
                <a:path w="5475623" h="3729384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solidFill>
              <a:srgbClr val="56C1CA">
                <a:alpha val="24706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5475623" cy="3729384"/>
            </a:xfrm>
            <a:custGeom>
              <a:avLst/>
              <a:gdLst/>
              <a:ahLst/>
              <a:cxnLst/>
              <a:rect l="l" t="t" r="r" b="b"/>
              <a:pathLst>
                <a:path w="5475623" h="3729384">
                  <a:moveTo>
                    <a:pt x="3322462" y="3729384"/>
                  </a:moveTo>
                  <a:lnTo>
                    <a:pt x="0" y="3729384"/>
                  </a:lnTo>
                  <a:lnTo>
                    <a:pt x="2153161" y="0"/>
                  </a:lnTo>
                  <a:lnTo>
                    <a:pt x="5475623" y="0"/>
                  </a:lnTo>
                  <a:lnTo>
                    <a:pt x="3322462" y="3729384"/>
                  </a:lnTo>
                  <a:close/>
                </a:path>
              </a:pathLst>
            </a:custGeom>
            <a:blipFill>
              <a:blip r:embed="rId2">
                <a:alphaModFix amt="25000"/>
              </a:blip>
              <a:stretch>
                <a:fillRect t="-60017" b="-6001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6" name="Freeform 6"/>
          <p:cNvSpPr/>
          <p:nvPr/>
        </p:nvSpPr>
        <p:spPr>
          <a:xfrm rot="6774918" flipV="1">
            <a:off x="7368485" y="3106517"/>
            <a:ext cx="14956125" cy="7478062"/>
          </a:xfrm>
          <a:custGeom>
            <a:avLst/>
            <a:gdLst/>
            <a:ahLst/>
            <a:cxnLst/>
            <a:rect l="l" t="t" r="r" b="b"/>
            <a:pathLst>
              <a:path w="14956125" h="7478062">
                <a:moveTo>
                  <a:pt x="0" y="7478062"/>
                </a:moveTo>
                <a:lnTo>
                  <a:pt x="14956125" y="7478062"/>
                </a:lnTo>
                <a:lnTo>
                  <a:pt x="14956125" y="0"/>
                </a:lnTo>
                <a:lnTo>
                  <a:pt x="0" y="0"/>
                </a:lnTo>
                <a:lnTo>
                  <a:pt x="0" y="747806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 rot="7298139" flipV="1">
            <a:off x="13819898" y="4630092"/>
            <a:ext cx="14956125" cy="7478062"/>
          </a:xfrm>
          <a:custGeom>
            <a:avLst/>
            <a:gdLst/>
            <a:ahLst/>
            <a:cxnLst/>
            <a:rect l="l" t="t" r="r" b="b"/>
            <a:pathLst>
              <a:path w="14956125" h="7478062">
                <a:moveTo>
                  <a:pt x="0" y="7478062"/>
                </a:moveTo>
                <a:lnTo>
                  <a:pt x="14956125" y="7478062"/>
                </a:lnTo>
                <a:lnTo>
                  <a:pt x="14956125" y="0"/>
                </a:lnTo>
                <a:lnTo>
                  <a:pt x="0" y="0"/>
                </a:lnTo>
                <a:lnTo>
                  <a:pt x="0" y="747806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14846548" y="6845548"/>
            <a:ext cx="5498852" cy="5498852"/>
          </a:xfrm>
          <a:custGeom>
            <a:avLst/>
            <a:gdLst/>
            <a:ahLst/>
            <a:cxnLst/>
            <a:rect l="l" t="t" r="r" b="b"/>
            <a:pathLst>
              <a:path w="5498852" h="5498852">
                <a:moveTo>
                  <a:pt x="0" y="0"/>
                </a:moveTo>
                <a:lnTo>
                  <a:pt x="5498852" y="0"/>
                </a:lnTo>
                <a:lnTo>
                  <a:pt x="5498852" y="5498852"/>
                </a:lnTo>
                <a:lnTo>
                  <a:pt x="0" y="54988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-1024570" y="-1163179"/>
            <a:ext cx="2408588" cy="2408588"/>
          </a:xfrm>
          <a:custGeom>
            <a:avLst/>
            <a:gdLst/>
            <a:ahLst/>
            <a:cxnLst/>
            <a:rect l="l" t="t" r="r" b="b"/>
            <a:pathLst>
              <a:path w="2408588" h="2408588">
                <a:moveTo>
                  <a:pt x="0" y="0"/>
                </a:moveTo>
                <a:lnTo>
                  <a:pt x="2408587" y="0"/>
                </a:lnTo>
                <a:lnTo>
                  <a:pt x="2408587" y="2408587"/>
                </a:lnTo>
                <a:lnTo>
                  <a:pt x="0" y="24085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rot="-3596204" flipV="1">
            <a:off x="5885129" y="3442939"/>
            <a:ext cx="14956125" cy="7478062"/>
          </a:xfrm>
          <a:custGeom>
            <a:avLst/>
            <a:gdLst/>
            <a:ahLst/>
            <a:cxnLst/>
            <a:rect l="l" t="t" r="r" b="b"/>
            <a:pathLst>
              <a:path w="14956125" h="7478062">
                <a:moveTo>
                  <a:pt x="0" y="7478062"/>
                </a:moveTo>
                <a:lnTo>
                  <a:pt x="14956125" y="7478062"/>
                </a:lnTo>
                <a:lnTo>
                  <a:pt x="14956125" y="0"/>
                </a:lnTo>
                <a:lnTo>
                  <a:pt x="0" y="0"/>
                </a:lnTo>
                <a:lnTo>
                  <a:pt x="0" y="747806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1028700" y="4496832"/>
            <a:ext cx="9786165" cy="2945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5"/>
              </a:lnSpc>
            </a:pPr>
            <a:r>
              <a:rPr lang="en-US" sz="3116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SUB 19 FEMININO E MASCULINO - 10/03/2026</a:t>
            </a:r>
          </a:p>
          <a:p>
            <a:pPr algn="l">
              <a:lnSpc>
                <a:spcPts val="4675"/>
              </a:lnSpc>
            </a:pPr>
            <a:r>
              <a:rPr lang="en-US" sz="3116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SUB 17 FEMININO E MASCULINO - 10/03/2026</a:t>
            </a:r>
          </a:p>
          <a:p>
            <a:pPr algn="l">
              <a:lnSpc>
                <a:spcPts val="4675"/>
              </a:lnSpc>
            </a:pPr>
            <a:r>
              <a:rPr lang="en-US" sz="3116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SUB 16 FEMININO E MASCULINO - 01/04/2026</a:t>
            </a:r>
          </a:p>
          <a:p>
            <a:pPr algn="l">
              <a:lnSpc>
                <a:spcPts val="4675"/>
              </a:lnSpc>
            </a:pPr>
            <a:r>
              <a:rPr lang="en-US" sz="3116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SUB 15 FEMININO E MASCULINO - 01/04/2026</a:t>
            </a:r>
          </a:p>
          <a:p>
            <a:pPr marL="0" lvl="1" indent="0" algn="l">
              <a:lnSpc>
                <a:spcPts val="4675"/>
              </a:lnSpc>
              <a:spcBef>
                <a:spcPct val="0"/>
              </a:spcBef>
            </a:pPr>
            <a:r>
              <a:rPr lang="en-US" sz="3116" dirty="0">
                <a:solidFill>
                  <a:srgbClr val="FFFFFF"/>
                </a:solidFill>
                <a:latin typeface="Gotham"/>
                <a:ea typeface="Gotham"/>
                <a:cs typeface="Gotham"/>
                <a:sym typeface="Gotham"/>
              </a:rPr>
              <a:t>SUB 14 FEMININO E MASCULINO - 01/04/2026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31396" y="8127926"/>
            <a:ext cx="8967038" cy="537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55"/>
              </a:lnSpc>
              <a:spcBef>
                <a:spcPct val="0"/>
              </a:spcBef>
            </a:pPr>
            <a:r>
              <a:rPr lang="en-US" sz="3546" b="1" dirty="0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 </a:t>
            </a:r>
            <a:r>
              <a:rPr lang="en-US" sz="3546" b="1" dirty="0" err="1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Reunião</a:t>
            </a:r>
            <a:r>
              <a:rPr lang="en-US" sz="3546" b="1" dirty="0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 de </a:t>
            </a:r>
            <a:r>
              <a:rPr lang="en-US" sz="3546" b="1" dirty="0" err="1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alinhamento</a:t>
            </a:r>
            <a:r>
              <a:rPr lang="en-US" sz="3546" b="1" dirty="0">
                <a:solidFill>
                  <a:srgbClr val="FFFFFF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 05/02/2026</a:t>
            </a:r>
            <a:r>
              <a:rPr lang="en-US" sz="3546" b="1" dirty="0">
                <a:solidFill>
                  <a:srgbClr val="E73227"/>
                </a:solidFill>
                <a:highlight>
                  <a:srgbClr val="E73227"/>
                </a:highlight>
                <a:latin typeface="Gotham Bold"/>
                <a:ea typeface="Gotham Bold"/>
                <a:cs typeface="Gotham Bold"/>
                <a:sym typeface="Gotham Bold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702735" y="631509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4" y="0"/>
                </a:lnTo>
                <a:lnTo>
                  <a:pt x="2852034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949626" y="-168442"/>
            <a:ext cx="10558527" cy="10558484"/>
            <a:chOff x="0" y="0"/>
            <a:chExt cx="6350025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>
                <a:alphaModFix amt="13000"/>
              </a:blip>
              <a:stretch>
                <a:fillRect l="-24906" r="-24906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16354258" y="-135742"/>
            <a:ext cx="2099131" cy="2099131"/>
          </a:xfrm>
          <a:custGeom>
            <a:avLst/>
            <a:gdLst/>
            <a:ahLst/>
            <a:cxnLst/>
            <a:rect l="l" t="t" r="r" b="b"/>
            <a:pathLst>
              <a:path w="2099131" h="2099131">
                <a:moveTo>
                  <a:pt x="0" y="0"/>
                </a:moveTo>
                <a:lnTo>
                  <a:pt x="2099131" y="0"/>
                </a:lnTo>
                <a:lnTo>
                  <a:pt x="2099131" y="2099130"/>
                </a:lnTo>
                <a:lnTo>
                  <a:pt x="0" y="20991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14800305" y="596516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3" y="0"/>
                </a:lnTo>
                <a:lnTo>
                  <a:pt x="2852033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 rot="5400000" flipV="1">
            <a:off x="586194" y="2707335"/>
            <a:ext cx="11372307" cy="5686154"/>
          </a:xfrm>
          <a:custGeom>
            <a:avLst/>
            <a:gdLst/>
            <a:ahLst/>
            <a:cxnLst/>
            <a:rect l="l" t="t" r="r" b="b"/>
            <a:pathLst>
              <a:path w="11372307" h="5686154">
                <a:moveTo>
                  <a:pt x="0" y="5686153"/>
                </a:moveTo>
                <a:lnTo>
                  <a:pt x="11372308" y="5686153"/>
                </a:lnTo>
                <a:lnTo>
                  <a:pt x="11372308" y="0"/>
                </a:lnTo>
                <a:lnTo>
                  <a:pt x="0" y="0"/>
                </a:lnTo>
                <a:lnTo>
                  <a:pt x="0" y="5686153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AutoShape 7"/>
          <p:cNvSpPr/>
          <p:nvPr/>
        </p:nvSpPr>
        <p:spPr>
          <a:xfrm>
            <a:off x="5355600" y="6965050"/>
            <a:ext cx="7228499" cy="0"/>
          </a:xfrm>
          <a:prstGeom prst="line">
            <a:avLst/>
          </a:prstGeom>
          <a:ln w="104775" cap="rnd">
            <a:solidFill>
              <a:srgbClr val="E732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2334091" y="3660689"/>
            <a:ext cx="13619817" cy="2965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62"/>
              </a:lnSpc>
            </a:pPr>
            <a:r>
              <a:rPr lang="en-US" sz="9801" b="1" dirty="0">
                <a:solidFill>
                  <a:srgbClr val="E73227"/>
                </a:solidFill>
                <a:latin typeface="Gotham Bold"/>
                <a:ea typeface="Gotham Bold"/>
                <a:cs typeface="Gotham Bold"/>
                <a:sym typeface="Gotham Bold"/>
              </a:rPr>
              <a:t>DEPARTAMENTO DE</a:t>
            </a:r>
          </a:p>
          <a:p>
            <a:pPr marL="0" lvl="0" indent="0" algn="ctr">
              <a:lnSpc>
                <a:spcPts val="11762"/>
              </a:lnSpc>
              <a:spcBef>
                <a:spcPct val="0"/>
              </a:spcBef>
            </a:pPr>
            <a:r>
              <a:rPr lang="en-US" sz="9801" b="1" dirty="0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REGISTRO</a:t>
            </a: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746322" y="-271484"/>
            <a:ext cx="10558527" cy="10558484"/>
            <a:chOff x="0" y="0"/>
            <a:chExt cx="6350025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2">
                <a:alphaModFix amt="24000"/>
              </a:blip>
              <a:stretch>
                <a:fillRect l="-24931" r="-2493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7714795" y="2164681"/>
            <a:ext cx="11372307" cy="5686154"/>
          </a:xfrm>
          <a:custGeom>
            <a:avLst/>
            <a:gdLst/>
            <a:ahLst/>
            <a:cxnLst/>
            <a:rect l="l" t="t" r="r" b="b"/>
            <a:pathLst>
              <a:path w="11372307" h="5686154">
                <a:moveTo>
                  <a:pt x="0" y="0"/>
                </a:moveTo>
                <a:lnTo>
                  <a:pt x="11372307" y="0"/>
                </a:lnTo>
                <a:lnTo>
                  <a:pt x="11372307" y="5686154"/>
                </a:lnTo>
                <a:lnTo>
                  <a:pt x="0" y="56861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5" name="Group 5"/>
          <p:cNvGrpSpPr/>
          <p:nvPr/>
        </p:nvGrpSpPr>
        <p:grpSpPr>
          <a:xfrm>
            <a:off x="1870660" y="3570897"/>
            <a:ext cx="17751324" cy="2848121"/>
            <a:chOff x="0" y="0"/>
            <a:chExt cx="23668432" cy="3797495"/>
          </a:xfrm>
        </p:grpSpPr>
        <p:sp>
          <p:nvSpPr>
            <p:cNvPr id="6" name="AutoShape 6"/>
            <p:cNvSpPr/>
            <p:nvPr/>
          </p:nvSpPr>
          <p:spPr>
            <a:xfrm>
              <a:off x="9474737" y="670199"/>
              <a:ext cx="2581965" cy="0"/>
            </a:xfrm>
            <a:prstGeom prst="line">
              <a:avLst/>
            </a:prstGeom>
            <a:ln w="25400" cap="flat">
              <a:solidFill>
                <a:srgbClr val="E73227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pt-BR"/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0" y="1158236"/>
              <a:ext cx="12470248" cy="2639259"/>
              <a:chOff x="0" y="0"/>
              <a:chExt cx="2463259" cy="521335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463259" cy="521335"/>
              </a:xfrm>
              <a:custGeom>
                <a:avLst/>
                <a:gdLst/>
                <a:ahLst/>
                <a:cxnLst/>
                <a:rect l="l" t="t" r="r" b="b"/>
                <a:pathLst>
                  <a:path w="2463259" h="521335">
                    <a:moveTo>
                      <a:pt x="0" y="0"/>
                    </a:moveTo>
                    <a:lnTo>
                      <a:pt x="2463259" y="0"/>
                    </a:lnTo>
                    <a:lnTo>
                      <a:pt x="2463259" y="521335"/>
                    </a:lnTo>
                    <a:lnTo>
                      <a:pt x="0" y="521335"/>
                    </a:lnTo>
                    <a:close/>
                  </a:path>
                </a:pathLst>
              </a:custGeom>
              <a:solidFill>
                <a:srgbClr val="E73227"/>
              </a:solidFill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2463259" cy="55943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260022" y="1085211"/>
              <a:ext cx="11943508" cy="27122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7170"/>
                </a:lnSpc>
              </a:pPr>
              <a:r>
                <a:rPr lang="en-US" sz="12177" spc="1266">
                  <a:solidFill>
                    <a:srgbClr val="FFFFFF"/>
                  </a:solidFill>
                  <a:latin typeface="Anantason UltraExpanded"/>
                  <a:ea typeface="Anantason UltraExpanded"/>
                  <a:cs typeface="Anantason UltraExpanded"/>
                  <a:sym typeface="Anantason UltraExpanded"/>
                </a:rPr>
                <a:t>SISTEMA 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04775"/>
              <a:ext cx="9143900" cy="11868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469"/>
                </a:lnSpc>
                <a:spcBef>
                  <a:spcPct val="0"/>
                </a:spcBef>
              </a:pPr>
              <a:r>
                <a:rPr lang="en-US" sz="5335" dirty="0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TREINAMENTO DO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865771" y="1131022"/>
              <a:ext cx="10802660" cy="26174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49"/>
                </a:lnSpc>
              </a:pPr>
              <a:r>
                <a:rPr lang="en-US" sz="2632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DATA: 28 de janeiro </a:t>
              </a:r>
            </a:p>
            <a:p>
              <a:pPr algn="l">
                <a:lnSpc>
                  <a:spcPts val="3949"/>
                </a:lnSpc>
              </a:pPr>
              <a:r>
                <a:rPr lang="en-US" sz="2632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HORARIO: 14 Horas </a:t>
              </a:r>
            </a:p>
            <a:p>
              <a:pPr algn="l">
                <a:lnSpc>
                  <a:spcPts val="3949"/>
                </a:lnSpc>
              </a:pPr>
              <a:r>
                <a:rPr lang="en-US" sz="2632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DATA: 03 de fevereiro </a:t>
              </a:r>
            </a:p>
            <a:p>
              <a:pPr marL="0" lvl="1" indent="0" algn="l">
                <a:lnSpc>
                  <a:spcPts val="3949"/>
                </a:lnSpc>
                <a:spcBef>
                  <a:spcPct val="0"/>
                </a:spcBef>
              </a:pPr>
              <a:r>
                <a:rPr lang="en-US" sz="2632">
                  <a:solidFill>
                    <a:srgbClr val="FFFFFF"/>
                  </a:solidFill>
                  <a:latin typeface="Gotham"/>
                  <a:ea typeface="Gotham"/>
                  <a:cs typeface="Gotham"/>
                  <a:sym typeface="Gotham"/>
                </a:rPr>
                <a:t>HORARIO: 14 Horas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4846548" y="6845548"/>
            <a:ext cx="5498852" cy="5498852"/>
          </a:xfrm>
          <a:custGeom>
            <a:avLst/>
            <a:gdLst/>
            <a:ahLst/>
            <a:cxnLst/>
            <a:rect l="l" t="t" r="r" b="b"/>
            <a:pathLst>
              <a:path w="5498852" h="5498852">
                <a:moveTo>
                  <a:pt x="0" y="0"/>
                </a:moveTo>
                <a:lnTo>
                  <a:pt x="5498852" y="0"/>
                </a:lnTo>
                <a:lnTo>
                  <a:pt x="5498852" y="5498852"/>
                </a:lnTo>
                <a:lnTo>
                  <a:pt x="0" y="54988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-1024570" y="-1163179"/>
            <a:ext cx="2408588" cy="2408588"/>
          </a:xfrm>
          <a:custGeom>
            <a:avLst/>
            <a:gdLst/>
            <a:ahLst/>
            <a:cxnLst/>
            <a:rect l="l" t="t" r="r" b="b"/>
            <a:pathLst>
              <a:path w="2408588" h="2408588">
                <a:moveTo>
                  <a:pt x="0" y="0"/>
                </a:moveTo>
                <a:lnTo>
                  <a:pt x="2408587" y="0"/>
                </a:lnTo>
                <a:lnTo>
                  <a:pt x="2408587" y="2408587"/>
                </a:lnTo>
                <a:lnTo>
                  <a:pt x="0" y="240858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Freeform 15"/>
          <p:cNvSpPr/>
          <p:nvPr/>
        </p:nvSpPr>
        <p:spPr>
          <a:xfrm>
            <a:off x="702735" y="631509"/>
            <a:ext cx="2852034" cy="1227798"/>
          </a:xfrm>
          <a:custGeom>
            <a:avLst/>
            <a:gdLst/>
            <a:ahLst/>
            <a:cxnLst/>
            <a:rect l="l" t="t" r="r" b="b"/>
            <a:pathLst>
              <a:path w="2852034" h="1227798">
                <a:moveTo>
                  <a:pt x="0" y="0"/>
                </a:moveTo>
                <a:lnTo>
                  <a:pt x="2852034" y="0"/>
                </a:lnTo>
                <a:lnTo>
                  <a:pt x="2852034" y="1227798"/>
                </a:lnTo>
                <a:lnTo>
                  <a:pt x="0" y="12277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248" b="-1248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6923353" y="1691908"/>
            <a:ext cx="4441295" cy="1959721"/>
          </a:xfrm>
          <a:custGeom>
            <a:avLst/>
            <a:gdLst/>
            <a:ahLst/>
            <a:cxnLst/>
            <a:rect l="l" t="t" r="r" b="b"/>
            <a:pathLst>
              <a:path w="4441295" h="1959721">
                <a:moveTo>
                  <a:pt x="0" y="0"/>
                </a:moveTo>
                <a:lnTo>
                  <a:pt x="4441294" y="0"/>
                </a:lnTo>
                <a:lnTo>
                  <a:pt x="4441294" y="1959722"/>
                </a:lnTo>
                <a:lnTo>
                  <a:pt x="0" y="19597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AutoShape 4"/>
          <p:cNvSpPr/>
          <p:nvPr/>
        </p:nvSpPr>
        <p:spPr>
          <a:xfrm>
            <a:off x="5355600" y="6965050"/>
            <a:ext cx="7228499" cy="0"/>
          </a:xfrm>
          <a:prstGeom prst="line">
            <a:avLst/>
          </a:prstGeom>
          <a:ln w="104775" cap="rnd">
            <a:solidFill>
              <a:srgbClr val="E7322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Box 5"/>
          <p:cNvSpPr txBox="1"/>
          <p:nvPr/>
        </p:nvSpPr>
        <p:spPr>
          <a:xfrm>
            <a:off x="1525792" y="3558262"/>
            <a:ext cx="15236416" cy="3280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770"/>
              </a:lnSpc>
              <a:spcBef>
                <a:spcPct val="0"/>
              </a:spcBef>
            </a:pPr>
            <a:r>
              <a:rPr lang="en-US" sz="19121" b="1">
                <a:solidFill>
                  <a:srgbClr val="FFFFFF"/>
                </a:solidFill>
                <a:latin typeface="Gotham Bold"/>
                <a:ea typeface="Gotham Bold"/>
                <a:cs typeface="Gotham Bold"/>
                <a:sym typeface="Gotham Bold"/>
              </a:rPr>
              <a:t>OBRIGADO!</a:t>
            </a: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386</Words>
  <Application>Microsoft Office PowerPoint</Application>
  <PresentationFormat>Personalizar</PresentationFormat>
  <Paragraphs>115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4" baseType="lpstr">
      <vt:lpstr>Calibri</vt:lpstr>
      <vt:lpstr>ITC Avant Garde Gothic Bold</vt:lpstr>
      <vt:lpstr>Gotham</vt:lpstr>
      <vt:lpstr>Montnapha</vt:lpstr>
      <vt:lpstr>Arial</vt:lpstr>
      <vt:lpstr>Anantason UltraExpanded</vt:lpstr>
      <vt:lpstr>Gotham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JUSTIFICATIVA DE REAJUSTE</dc:title>
  <dc:creator>FMV</dc:creator>
  <cp:lastModifiedBy>FMV</cp:lastModifiedBy>
  <cp:revision>11</cp:revision>
  <cp:lastPrinted>2026-01-21T13:33:44Z</cp:lastPrinted>
  <dcterms:created xsi:type="dcterms:W3CDTF">2006-08-16T00:00:00Z</dcterms:created>
  <dcterms:modified xsi:type="dcterms:W3CDTF">2026-01-23T03:24:15Z</dcterms:modified>
  <dc:identifier>DAGsyleHSKk</dc:identifier>
</cp:coreProperties>
</file>